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9" r:id="rId5"/>
    <p:sldId id="257" r:id="rId6"/>
    <p:sldId id="272" r:id="rId7"/>
    <p:sldId id="273" r:id="rId8"/>
    <p:sldId id="274" r:id="rId9"/>
    <p:sldId id="271" r:id="rId10"/>
    <p:sldId id="266" r:id="rId11"/>
    <p:sldId id="268" r:id="rId12"/>
    <p:sldId id="265" r:id="rId13"/>
    <p:sldId id="258" r:id="rId14"/>
    <p:sldId id="259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CCEAC"/>
    <a:srgbClr val="D3D800"/>
    <a:srgbClr val="D3D814"/>
    <a:srgbClr val="5E5D67"/>
    <a:srgbClr val="C1C513"/>
    <a:srgbClr val="D3D80A"/>
    <a:srgbClr val="6E6D78"/>
    <a:srgbClr val="6E6D6C"/>
    <a:srgbClr val="EF7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8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8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6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0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5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0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1EDD-D9CC-4D9C-A4F9-1B0ACFE8C98B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C43C-05BB-4739-BFE7-97B1C7412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tashes@iskra-ic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328670" y="2772"/>
            <a:ext cx="3877418" cy="6857999"/>
          </a:xfrm>
          <a:prstGeom prst="rect">
            <a:avLst/>
          </a:prstGeom>
          <a:solidFill>
            <a:srgbClr val="5E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73135" y="-2768"/>
            <a:ext cx="1425908" cy="6857999"/>
          </a:xfrm>
          <a:prstGeom prst="rect">
            <a:avLst/>
          </a:prstGeom>
          <a:solidFill>
            <a:srgbClr val="C1C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7" y="2694063"/>
            <a:ext cx="3236373" cy="1970117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20525" y="1084042"/>
            <a:ext cx="7780713" cy="1449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chemeClr val="bg1"/>
                </a:solidFill>
              </a:rPr>
              <a:t>Программно-Аппаратный </a:t>
            </a:r>
            <a:r>
              <a:rPr lang="ru-RU" sz="6600" dirty="0">
                <a:solidFill>
                  <a:schemeClr val="bg1"/>
                </a:solidFill>
              </a:rPr>
              <a:t>К</a:t>
            </a:r>
            <a:r>
              <a:rPr lang="ru-RU" sz="6600" dirty="0" smtClean="0">
                <a:solidFill>
                  <a:schemeClr val="bg1"/>
                </a:solidFill>
              </a:rPr>
              <a:t>омплекс «СПУТНИК»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81" y="5095699"/>
            <a:ext cx="8146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Вызови </a:t>
            </a:r>
            <a:r>
              <a:rPr lang="ru-RU" sz="3200" dirty="0" smtClean="0"/>
              <a:t>помощь </a:t>
            </a:r>
          </a:p>
          <a:p>
            <a:pPr algn="ctr"/>
            <a:r>
              <a:rPr lang="ru-RU" sz="3200" dirty="0" smtClean="0"/>
              <a:t>Передай электронную медкарту врачу </a:t>
            </a:r>
          </a:p>
          <a:p>
            <a:pPr algn="ctr"/>
            <a:r>
              <a:rPr lang="ru-RU" sz="3200" dirty="0" smtClean="0"/>
              <a:t>Защити </a:t>
            </a:r>
            <a:r>
              <a:rPr lang="ru-RU" sz="3200" dirty="0"/>
              <a:t>свою жизнь и </a:t>
            </a:r>
            <a:r>
              <a:rPr lang="ru-RU" sz="3200" dirty="0" smtClean="0"/>
              <a:t>здоровье</a:t>
            </a:r>
            <a:endParaRPr lang="ru-RU" sz="3200" dirty="0"/>
          </a:p>
          <a:p>
            <a:pPr algn="ctr"/>
            <a:endParaRPr lang="ru-RU" sz="32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1018147"/>
            </a:xfrm>
            <a:prstGeom prst="rect">
              <a:avLst/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670" y="3268"/>
              <a:ext cx="3863330" cy="1014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495300" y="2044930"/>
            <a:ext cx="11163300" cy="379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459546" y="2138770"/>
            <a:ext cx="3816094" cy="156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99038" y="2404275"/>
            <a:ext cx="10880592" cy="283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8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Проект — </a:t>
            </a:r>
            <a:r>
              <a:rPr lang="ru-RU" altLang="ru-RU" sz="1800" dirty="0"/>
              <a:t>финалист конкурса "Инновационные технологии и разработки "Качество жизни" в номинации "</a:t>
            </a:r>
            <a:r>
              <a:rPr lang="ru-RU" altLang="ru-RU" sz="1800" dirty="0" err="1"/>
              <a:t>Биоинформатика</a:t>
            </a:r>
            <a:r>
              <a:rPr lang="ru-RU" altLang="ru-RU" sz="1800" dirty="0"/>
              <a:t> и облачные решения, улучшающие качество жизни".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Разработана </a:t>
            </a:r>
            <a:r>
              <a:rPr lang="ru-RU" altLang="ru-RU" sz="1800" dirty="0"/>
              <a:t>принципиальная схема программно-аппаратного комплекса и входящих в нее элементов.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Определен </a:t>
            </a:r>
            <a:r>
              <a:rPr lang="ru-RU" altLang="ru-RU" sz="1800" dirty="0"/>
              <a:t>функционал отдельных частей комплекса и схема их взаимодействия.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Разработана </a:t>
            </a:r>
            <a:r>
              <a:rPr lang="ru-RU" altLang="ru-RU" sz="1800" dirty="0"/>
              <a:t>концепция носимого модуля.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Достигнуты соглашения </a:t>
            </a:r>
            <a:r>
              <a:rPr lang="ru-RU" altLang="ru-RU" sz="1800" dirty="0"/>
              <a:t>о сотрудничестве в области предоставления услуг </a:t>
            </a:r>
            <a:r>
              <a:rPr lang="ru-RU" altLang="ru-RU" sz="1800" dirty="0" err="1"/>
              <a:t>call</a:t>
            </a:r>
            <a:r>
              <a:rPr lang="ru-RU" altLang="ru-RU" sz="1800" dirty="0"/>
              <a:t>-центра и доступа к базе персональных электронных медицинских карт.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/>
              <a:t>Достигнуты </a:t>
            </a:r>
            <a:r>
              <a:rPr lang="ru-RU" altLang="ru-RU" sz="1800" dirty="0"/>
              <a:t>предварительные договоренности и подписаны Протоколы о намерениях с рядом компаний по продвижению комплекса через </a:t>
            </a:r>
            <a:r>
              <a:rPr lang="ru-RU" altLang="ru-RU" sz="1800" dirty="0" smtClean="0"/>
              <a:t>оптовые </a:t>
            </a:r>
            <a:r>
              <a:rPr lang="ru-RU" altLang="ru-RU" sz="1800" dirty="0"/>
              <a:t>и </a:t>
            </a:r>
            <a:r>
              <a:rPr lang="ru-RU" altLang="ru-RU" sz="1800" dirty="0" smtClean="0"/>
              <a:t>розничные сети на </a:t>
            </a:r>
            <a:r>
              <a:rPr lang="ru-RU" altLang="ru-RU" sz="1800" dirty="0"/>
              <a:t>территории </a:t>
            </a:r>
            <a:r>
              <a:rPr lang="ru-RU" altLang="ru-RU" sz="1800" dirty="0" smtClean="0"/>
              <a:t>РФ.</a:t>
            </a:r>
            <a:endParaRPr lang="ru-RU" altLang="ru-RU" sz="1800" dirty="0"/>
          </a:p>
        </p:txBody>
      </p:sp>
      <p:sp>
        <p:nvSpPr>
          <p:cNvPr id="62" name="TextBox 61"/>
          <p:cNvSpPr txBox="1"/>
          <p:nvPr/>
        </p:nvSpPr>
        <p:spPr>
          <a:xfrm>
            <a:off x="384604" y="1213190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СТАТУС ПРОЕКТА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2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495300" y="2044930"/>
            <a:ext cx="11163300" cy="379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23853" y="4944517"/>
            <a:ext cx="2643447" cy="562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99038" y="2404274"/>
            <a:ext cx="10656148" cy="3231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/>
              <a:t>Россия, СНГ и другие страны мира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/>
              <a:t>Потребители: Лица с ограниченными возможностями </a:t>
            </a:r>
            <a:r>
              <a:rPr lang="ru-RU" altLang="ru-RU" sz="1800" dirty="0" smtClean="0"/>
              <a:t>здоровья и </a:t>
            </a:r>
            <a:r>
              <a:rPr lang="ru-RU" altLang="ru-RU" sz="1800" dirty="0"/>
              <a:t>лица старше трудоспособного </a:t>
            </a:r>
            <a:r>
              <a:rPr lang="ru-RU" altLang="ru-RU" sz="1800" dirty="0" smtClean="0"/>
              <a:t>возраста, относящиеся </a:t>
            </a:r>
            <a:r>
              <a:rPr lang="ru-RU" altLang="ru-RU" sz="1800" dirty="0"/>
              <a:t>к группе риска по сердечно-сосудистым заболеваниям;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/>
              <a:t>Потенциальный объем рынка: </a:t>
            </a:r>
            <a:r>
              <a:rPr lang="ru-RU" altLang="ru-RU" sz="1800" dirty="0" smtClean="0"/>
              <a:t>более 30 </a:t>
            </a:r>
            <a:r>
              <a:rPr lang="ru-RU" altLang="ru-RU" sz="1800" dirty="0"/>
              <a:t>млн. человек;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/>
              <a:t>Целевой объем рынка: 500 тыс. постоянных пользователей;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/>
              <a:t>Годовой объем продаж: от 50 до 100 тыс. штук </a:t>
            </a:r>
            <a:r>
              <a:rPr lang="ru-RU" altLang="ru-RU" sz="1800" dirty="0" smtClean="0"/>
              <a:t>при </a:t>
            </a:r>
            <a:r>
              <a:rPr lang="ru-RU" altLang="ru-RU" sz="1800" dirty="0"/>
              <a:t>цене 5-6 тыс. рублей за единицу, что составляет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</a:t>
            </a:r>
            <a:r>
              <a:rPr lang="ru-RU" altLang="ru-RU" sz="1800" dirty="0" smtClean="0"/>
              <a:t>более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n-US" alt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25</a:t>
            </a:r>
            <a:r>
              <a:rPr lang="ru-RU" alt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0 000 000 </a:t>
            </a:r>
            <a:r>
              <a:rPr lang="ru-RU" altLang="ru-RU" sz="1800" dirty="0" smtClean="0"/>
              <a:t>рублей</a:t>
            </a:r>
            <a:endParaRPr lang="ru-RU" altLang="ru-RU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604" y="1213190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РЫНОК</a:t>
            </a:r>
            <a:endParaRPr lang="ru-RU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9" name="Рисунок 2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5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7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-3922" y="74814"/>
            <a:ext cx="12175374" cy="6708369"/>
            <a:chOff x="0" y="149631"/>
            <a:chExt cx="12175374" cy="6708369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447766" y="1917863"/>
            <a:ext cx="11123550" cy="149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6459546" y="2138770"/>
            <a:ext cx="3816094" cy="156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384604" y="1213190"/>
            <a:ext cx="26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КОММЕРЦИАЛИЗАЦИЯ</a:t>
            </a:r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15624" y="2089485"/>
            <a:ext cx="1085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Розничные </a:t>
            </a:r>
            <a:r>
              <a:rPr lang="ru-RU" b="1" dirty="0"/>
              <a:t>продажи </a:t>
            </a:r>
            <a:r>
              <a:rPr lang="ru-RU" dirty="0"/>
              <a:t>лицам, осуществляющим </a:t>
            </a:r>
            <a:r>
              <a:rPr lang="ru-RU" dirty="0" smtClean="0"/>
              <a:t>опеку родных </a:t>
            </a:r>
            <a:r>
              <a:rPr lang="ru-RU" dirty="0"/>
              <a:t>и близких, относящихся к целевым группам (лицам с ограниченными возможностями здоровья, маломобильным группам населения, лицам старшего поколения и людям относящимся к различным группам риска, в том числе, связанного с сердечно-сосудистыми заболеваниями</a:t>
            </a:r>
            <a:r>
              <a:rPr lang="ru-RU" dirty="0" smtClean="0"/>
              <a:t>).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47766" y="3774678"/>
            <a:ext cx="11123550" cy="1142918"/>
            <a:chOff x="447766" y="3972590"/>
            <a:chExt cx="11123550" cy="1142918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447766" y="3972590"/>
              <a:ext cx="11123550" cy="11429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8023" y="4242261"/>
              <a:ext cx="1070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Прием абонентской платы </a:t>
              </a:r>
              <a:r>
                <a:rPr lang="ru-RU" dirty="0"/>
                <a:t>за предоставление информационных услуг, включая данные электронных медицинских карт (ЭМК) и сервисов, предоставляемых в рамках Личного Кабинета Пользователя (ЛКП</a:t>
              </a:r>
              <a:r>
                <a:rPr lang="ru-RU" dirty="0" smtClean="0"/>
                <a:t>).</a:t>
              </a:r>
              <a:endParaRPr lang="ru-RU" dirty="0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447766" y="5275475"/>
            <a:ext cx="11123550" cy="1142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28996" y="5446323"/>
            <a:ext cx="1074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Реализация системы в комплекте </a:t>
            </a:r>
            <a:r>
              <a:rPr lang="ru-RU" dirty="0"/>
              <a:t>с Продуктами/Услугами компаний-партнеров (страховые компании; компании, предоставляющие медицинские и информационные услуги; диспетчерские службы и </a:t>
            </a:r>
            <a:r>
              <a:rPr lang="ru-RU" dirty="0" err="1"/>
              <a:t>call</a:t>
            </a:r>
            <a:r>
              <a:rPr lang="ru-RU" dirty="0"/>
              <a:t>-центры) через их сбытовую сеть.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6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8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3" name="Подзаголовок 2"/>
          <p:cNvSpPr txBox="1">
            <a:spLocks/>
          </p:cNvSpPr>
          <p:nvPr/>
        </p:nvSpPr>
        <p:spPr>
          <a:xfrm>
            <a:off x="1885118" y="1428297"/>
            <a:ext cx="10157254" cy="472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/>
              <a:t>20</a:t>
            </a:r>
            <a:r>
              <a:rPr lang="ru-RU" b="1" dirty="0" smtClean="0"/>
              <a:t>16</a:t>
            </a:r>
            <a:r>
              <a:rPr lang="en-US" b="1" dirty="0"/>
              <a:t> </a:t>
            </a:r>
            <a:r>
              <a:rPr lang="en-US" b="1" dirty="0" smtClean="0"/>
              <a:t>4</a:t>
            </a:r>
            <a:r>
              <a:rPr lang="ru-RU" b="1" dirty="0" smtClean="0"/>
              <a:t> квартал</a:t>
            </a:r>
          </a:p>
          <a:p>
            <a:pPr marL="342900" indent="-342900"/>
            <a:r>
              <a:rPr lang="ru-RU" sz="2000" dirty="0" smtClean="0"/>
              <a:t>Создание ООО </a:t>
            </a:r>
            <a:r>
              <a:rPr lang="en-US" sz="2000" dirty="0" smtClean="0"/>
              <a:t>«</a:t>
            </a:r>
            <a:r>
              <a:rPr lang="ru-RU" sz="2000" dirty="0" smtClean="0"/>
              <a:t>ИННОВАЦИОННЫЙ ЦЕНТР «ИСКРА»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ru-RU" sz="2000" dirty="0" smtClean="0"/>
              <a:t>проект</a:t>
            </a:r>
            <a:r>
              <a:rPr lang="en-US" sz="2000" dirty="0" smtClean="0"/>
              <a:t> «</a:t>
            </a:r>
            <a:r>
              <a:rPr lang="ru-RU" sz="2000" dirty="0" smtClean="0"/>
              <a:t>ПАК</a:t>
            </a:r>
            <a:r>
              <a:rPr lang="en-US" sz="2000" dirty="0" smtClean="0"/>
              <a:t> </a:t>
            </a:r>
            <a:r>
              <a:rPr lang="ru-RU" sz="2000" dirty="0" smtClean="0"/>
              <a:t>СПУТНИК»</a:t>
            </a:r>
            <a:r>
              <a:rPr lang="en-US" sz="2000" dirty="0" smtClean="0"/>
              <a:t> </a:t>
            </a:r>
            <a:r>
              <a:rPr lang="ru-RU" sz="2000" dirty="0" smtClean="0"/>
              <a:t>становится победителем в номинации</a:t>
            </a:r>
            <a:r>
              <a:rPr lang="en-US" sz="2000" dirty="0" smtClean="0"/>
              <a:t> «</a:t>
            </a:r>
            <a:r>
              <a:rPr lang="ru-RU" sz="2000" dirty="0"/>
              <a:t>ТЕХНОЛОГИИ </a:t>
            </a:r>
            <a:r>
              <a:rPr lang="ru-RU" sz="2000" dirty="0" smtClean="0"/>
              <a:t>ВОЗМОЖНОСТЕЙ»</a:t>
            </a:r>
            <a:r>
              <a:rPr lang="en-US" sz="2000" dirty="0" smtClean="0"/>
              <a:t> </a:t>
            </a:r>
            <a:r>
              <a:rPr lang="ru-RU" sz="2000" dirty="0" smtClean="0"/>
              <a:t>в конкурсе </a:t>
            </a:r>
            <a:r>
              <a:rPr lang="ru-RU" sz="2000" dirty="0" err="1" smtClean="0"/>
              <a:t>стартап</a:t>
            </a:r>
            <a:r>
              <a:rPr lang="ru-RU" sz="2000" dirty="0" smtClean="0"/>
              <a:t>-проектов </a:t>
            </a:r>
            <a:r>
              <a:rPr lang="ru-RU" sz="2000" dirty="0"/>
              <a:t>по микроэлектронике «Фестиваль инноваций</a:t>
            </a:r>
            <a:r>
              <a:rPr lang="ru-RU" sz="2000" dirty="0" smtClean="0"/>
              <a:t>» </a:t>
            </a:r>
            <a:r>
              <a:rPr lang="ru-RU" sz="2000" dirty="0"/>
              <a:t>ЦЕНТРА РАЗВИТИЯ СОЦИАЛЬНЫХ ИННОВАЦИЙ</a:t>
            </a:r>
            <a:r>
              <a:rPr lang="ru-RU" sz="2000" dirty="0" smtClean="0"/>
              <a:t> на Международном Форуме «Микроэлектроника</a:t>
            </a:r>
            <a:r>
              <a:rPr lang="en-US" sz="2000" dirty="0"/>
              <a:t>-2016</a:t>
            </a:r>
            <a:r>
              <a:rPr lang="ru-RU" sz="2000" dirty="0" smtClean="0"/>
              <a:t>» 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/>
              <a:t>«</a:t>
            </a:r>
            <a:r>
              <a:rPr lang="ru-RU" sz="2000" dirty="0"/>
              <a:t>ПАК</a:t>
            </a:r>
            <a:r>
              <a:rPr lang="en-US" sz="2000" dirty="0"/>
              <a:t> </a:t>
            </a:r>
            <a:r>
              <a:rPr lang="ru-RU" sz="2000" dirty="0"/>
              <a:t>СПУТНИК»</a:t>
            </a:r>
            <a:r>
              <a:rPr lang="en-US" sz="2000" dirty="0" smtClean="0"/>
              <a:t> </a:t>
            </a:r>
            <a:r>
              <a:rPr lang="ru-RU" sz="2000" dirty="0" smtClean="0"/>
              <a:t>становится финалистом</a:t>
            </a:r>
            <a:r>
              <a:rPr lang="en-US" sz="2000" dirty="0" smtClean="0"/>
              <a:t> </a:t>
            </a:r>
            <a:r>
              <a:rPr lang="ru-RU" sz="2000" dirty="0" smtClean="0"/>
              <a:t>конкурса фонда </a:t>
            </a:r>
            <a:r>
              <a:rPr lang="ru-RU" sz="2000" dirty="0"/>
              <a:t>СКОЛКОВО «Инновационные технологии и </a:t>
            </a:r>
            <a:r>
              <a:rPr lang="ru-RU" sz="2000" dirty="0" smtClean="0"/>
              <a:t>разработки «качество жизни» в номинации </a:t>
            </a:r>
            <a:r>
              <a:rPr lang="en-US" sz="2000" dirty="0" smtClean="0"/>
              <a:t>«</a:t>
            </a:r>
            <a:r>
              <a:rPr lang="ru-RU" sz="2000" dirty="0" err="1" smtClean="0"/>
              <a:t>биоинформатика</a:t>
            </a:r>
            <a:r>
              <a:rPr lang="ru-RU" sz="2000" dirty="0" smtClean="0"/>
              <a:t> и облачные решения, улучшающие </a:t>
            </a:r>
            <a:r>
              <a:rPr lang="ru-RU" sz="2000" dirty="0"/>
              <a:t>качество </a:t>
            </a:r>
            <a:r>
              <a:rPr lang="ru-RU" sz="2000" dirty="0" smtClean="0"/>
              <a:t>жизни»</a:t>
            </a:r>
            <a:endParaRPr lang="en-US" sz="2000" dirty="0" smtClean="0"/>
          </a:p>
          <a:p>
            <a:pPr marL="0" indent="0" algn="r">
              <a:buNone/>
            </a:pPr>
            <a:r>
              <a:rPr lang="ru-RU" b="1" dirty="0" smtClean="0"/>
              <a:t>2017 </a:t>
            </a:r>
            <a:r>
              <a:rPr lang="en-US" b="1" dirty="0" smtClean="0"/>
              <a:t>1</a:t>
            </a:r>
            <a:r>
              <a:rPr lang="ru-RU" b="1" dirty="0" smtClean="0"/>
              <a:t> квартал</a:t>
            </a:r>
          </a:p>
          <a:p>
            <a:pPr marL="342900" indent="-342900"/>
            <a:r>
              <a:rPr lang="ru-RU" sz="2000" dirty="0"/>
              <a:t>ООО </a:t>
            </a:r>
            <a:r>
              <a:rPr lang="en-US" sz="2000" dirty="0"/>
              <a:t>«</a:t>
            </a:r>
            <a:r>
              <a:rPr lang="ru-RU" sz="2000" dirty="0"/>
              <a:t>ИННОВАЦИОННЫЙ ЦЕНТР «ИСКРА</a:t>
            </a:r>
            <a:r>
              <a:rPr lang="ru-RU" sz="2000" dirty="0" smtClean="0"/>
              <a:t>» </a:t>
            </a:r>
            <a:r>
              <a:rPr lang="en-US" sz="2000" dirty="0" smtClean="0"/>
              <a:t>—  </a:t>
            </a:r>
            <a:r>
              <a:rPr lang="ru-RU" sz="2000" dirty="0"/>
              <a:t>становится резидентом Инновационного центра </a:t>
            </a:r>
            <a:r>
              <a:rPr lang="ru-RU" sz="2000" dirty="0" smtClean="0"/>
              <a:t>СКОЛКОВО</a:t>
            </a:r>
            <a:r>
              <a:rPr lang="ru-RU" sz="2000" dirty="0"/>
              <a:t> </a:t>
            </a:r>
            <a:r>
              <a:rPr lang="ru-RU" sz="2000" dirty="0" smtClean="0"/>
              <a:t> в кластере </a:t>
            </a:r>
            <a:r>
              <a:rPr lang="ru-RU" sz="2000" dirty="0"/>
              <a:t>Биологические и медицинские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" y="2345084"/>
            <a:ext cx="1156433" cy="312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4" y="5095699"/>
            <a:ext cx="957072" cy="6827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4604" y="1213190"/>
            <a:ext cx="26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 КОМПАНИИ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33" name="Прямоугольник 32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7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4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pic>
        <p:nvPicPr>
          <p:cNvPr id="1025" name="Picture 1" descr="http://iskra-ic.ru/images/Artas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56" y="188049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skra-ic.ru/images/Euge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56" y="324587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iskra-ic.ru/images/Vesel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4" y="188657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skra-ic.ru/images/Alexan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4" y="328667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11624" y="2100186"/>
            <a:ext cx="288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err="1" smtClean="0"/>
              <a:t>Арташес</a:t>
            </a:r>
            <a:r>
              <a:rPr lang="en-US" b="1" dirty="0" smtClean="0"/>
              <a:t> </a:t>
            </a:r>
            <a:r>
              <a:rPr lang="ru-RU" b="1" dirty="0" smtClean="0"/>
              <a:t>САРАФАСЛАНЯН</a:t>
            </a:r>
            <a:endParaRPr lang="en-US" b="1" dirty="0" smtClean="0"/>
          </a:p>
          <a:p>
            <a:pPr fontAlgn="ctr"/>
            <a:r>
              <a:rPr lang="ru-RU" b="1" dirty="0" smtClean="0"/>
              <a:t>Кандидат физ.-мат. наук</a:t>
            </a:r>
            <a:endParaRPr lang="en-US" b="1" dirty="0" smtClean="0"/>
          </a:p>
          <a:p>
            <a:pPr fontAlgn="ctr"/>
            <a:r>
              <a:rPr lang="ru-RU" b="1" dirty="0" smtClean="0"/>
              <a:t>Руководитель проекта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11625" y="3329946"/>
            <a:ext cx="288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/>
              <a:t>Евгений</a:t>
            </a:r>
            <a:r>
              <a:rPr lang="en-US" b="1" dirty="0" smtClean="0"/>
              <a:t> </a:t>
            </a:r>
            <a:r>
              <a:rPr lang="ru-RU" b="1" dirty="0" smtClean="0"/>
              <a:t>КОСМОСОВ</a:t>
            </a:r>
            <a:endParaRPr lang="en-US" b="1" dirty="0" smtClean="0"/>
          </a:p>
          <a:p>
            <a:pPr fontAlgn="ctr"/>
            <a:r>
              <a:rPr lang="ru-RU" b="1" dirty="0" smtClean="0"/>
              <a:t>Коммерческий директор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92487" y="1929604"/>
            <a:ext cx="308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/>
              <a:t>Андрей ВЕСЕЛОВ</a:t>
            </a:r>
          </a:p>
          <a:p>
            <a:pPr fontAlgn="ctr"/>
            <a:r>
              <a:rPr lang="ru-RU" b="1" dirty="0" smtClean="0"/>
              <a:t>Международный маркетинг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392487" y="3286677"/>
            <a:ext cx="308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/>
              <a:t>Александр ПОЛЯКОВ</a:t>
            </a:r>
            <a:endParaRPr lang="en-US" b="1" dirty="0" smtClean="0"/>
          </a:p>
          <a:p>
            <a:pPr fontAlgn="ctr"/>
            <a:r>
              <a:rPr lang="ru-RU" b="1" dirty="0" smtClean="0"/>
              <a:t>Маркетинг и продвижение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84604" y="1213190"/>
            <a:ext cx="264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КОМАНДА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8958" y="4956434"/>
            <a:ext cx="11123550" cy="982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06815" y="5128056"/>
            <a:ext cx="1098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2015-2016 годах командой было произведено и реализовано планшетных компьютеров, смартфонов и других электронных устройств под собственной торговой маркой на сумму более 230 000 000 руб.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1" name="Рисунок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47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561923" y="2874316"/>
            <a:ext cx="914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7200" b="1" dirty="0" smtClean="0"/>
              <a:t>Спасибо за внимание!</a:t>
            </a:r>
            <a:endParaRPr lang="ru-RU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8502" y="4892777"/>
            <a:ext cx="281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pt-BR" u="sng" dirty="0" smtClean="0">
                <a:hlinkClick r:id="rId3"/>
              </a:rPr>
              <a:t>info@iskra-ic.ru</a:t>
            </a:r>
            <a:endParaRPr lang="pt-BR" u="sng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70" name="Подзаголовок 2"/>
          <p:cNvSpPr txBox="1">
            <a:spLocks/>
          </p:cNvSpPr>
          <p:nvPr/>
        </p:nvSpPr>
        <p:spPr>
          <a:xfrm>
            <a:off x="333081" y="1246112"/>
            <a:ext cx="1404850" cy="35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ПРОБЛЕМА</a:t>
            </a:r>
            <a:endParaRPr lang="ru-RU" sz="1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24182" y="1817150"/>
            <a:ext cx="11205912" cy="692687"/>
            <a:chOff x="390343" y="1518881"/>
            <a:chExt cx="11205912" cy="692687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90343" y="1518881"/>
              <a:ext cx="11205912" cy="629719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16378" y="1623867"/>
              <a:ext cx="1737539" cy="4210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дзаголовок 2"/>
            <p:cNvSpPr txBox="1">
              <a:spLocks/>
            </p:cNvSpPr>
            <p:nvPr/>
          </p:nvSpPr>
          <p:spPr>
            <a:xfrm>
              <a:off x="2323053" y="1607168"/>
              <a:ext cx="5733073" cy="60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 smtClean="0"/>
                <a:t>Ежегодно в РФ умирает около   </a:t>
              </a:r>
              <a:r>
                <a:rPr lang="ru-RU" sz="3200" b="1" dirty="0" smtClean="0"/>
                <a:t>2 000 000   </a:t>
              </a:r>
              <a:r>
                <a:rPr lang="ru-RU" sz="1800" dirty="0" smtClean="0"/>
                <a:t>человек.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4182" y="5356524"/>
            <a:ext cx="11205912" cy="1012201"/>
            <a:chOff x="390343" y="4253666"/>
            <a:chExt cx="11205912" cy="1012201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90343" y="4253666"/>
              <a:ext cx="11205912" cy="101220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500435" y="4358589"/>
              <a:ext cx="5169429" cy="878283"/>
              <a:chOff x="2772747" y="4395268"/>
              <a:chExt cx="5169429" cy="878283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4488693" y="4395268"/>
                <a:ext cx="1737539" cy="4488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дзаголовок 2"/>
              <p:cNvSpPr txBox="1">
                <a:spLocks/>
              </p:cNvSpPr>
              <p:nvPr/>
            </p:nvSpPr>
            <p:spPr>
              <a:xfrm>
                <a:off x="4680945" y="4462777"/>
                <a:ext cx="1337293" cy="396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МЕНЕЕ 10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%</a:t>
                </a:r>
                <a:endParaRPr lang="ru-RU" sz="1800" dirty="0"/>
              </a:p>
            </p:txBody>
          </p:sp>
          <p:sp>
            <p:nvSpPr>
              <p:cNvPr id="77" name="Подзаголовок 2"/>
              <p:cNvSpPr txBox="1">
                <a:spLocks/>
              </p:cNvSpPr>
              <p:nvPr/>
            </p:nvSpPr>
            <p:spPr>
              <a:xfrm>
                <a:off x="2772747" y="4877340"/>
                <a:ext cx="5169429" cy="396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случаев попадает </a:t>
                </a:r>
                <a:r>
                  <a:rPr lang="ru-RU" sz="1800" dirty="0"/>
                  <a:t>в </a:t>
                </a:r>
                <a:r>
                  <a:rPr lang="ru-RU" sz="1800" b="1" dirty="0" smtClean="0"/>
                  <a:t>«терапевтическое окно» </a:t>
                </a:r>
                <a:endParaRPr lang="ru-RU" sz="1800" b="1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24182" y="2948897"/>
            <a:ext cx="11205912" cy="1988864"/>
            <a:chOff x="424182" y="3140089"/>
            <a:chExt cx="11205912" cy="198886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24182" y="3140089"/>
              <a:ext cx="11205912" cy="1922362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50218" y="3260964"/>
              <a:ext cx="1737539" cy="4488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414876" y="4231217"/>
              <a:ext cx="3408219" cy="2825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дзаголовок 2"/>
            <p:cNvSpPr txBox="1">
              <a:spLocks/>
            </p:cNvSpPr>
            <p:nvPr/>
          </p:nvSpPr>
          <p:spPr>
            <a:xfrm>
              <a:off x="599104" y="3291519"/>
              <a:ext cx="10906299" cy="18374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 smtClean="0"/>
                <a:t>                                                                         Около   </a:t>
              </a:r>
              <a:r>
                <a:rPr lang="ru-RU" sz="3200" b="1" dirty="0" smtClean="0"/>
                <a:t>1 </a:t>
              </a:r>
              <a:r>
                <a:rPr lang="ru-RU" sz="3200" b="1" dirty="0"/>
                <a:t>000 </a:t>
              </a:r>
              <a:r>
                <a:rPr lang="ru-RU" sz="3200" b="1" dirty="0" smtClean="0"/>
                <a:t>000  </a:t>
              </a:r>
              <a:r>
                <a:rPr lang="ru-RU" sz="1800" dirty="0" smtClean="0"/>
                <a:t>человек умирает </a:t>
              </a:r>
              <a:r>
                <a:rPr lang="ru-RU" sz="1800" dirty="0"/>
                <a:t>от болезней </a:t>
              </a:r>
              <a:r>
                <a:rPr lang="ru-RU" sz="1800" dirty="0" smtClean="0"/>
                <a:t>систем </a:t>
              </a:r>
              <a:r>
                <a:rPr lang="ru-RU" sz="1800" dirty="0" err="1" smtClean="0"/>
                <a:t>кpовообращения</a:t>
              </a:r>
              <a:r>
                <a:rPr lang="ru-RU" sz="1800" dirty="0" smtClean="0"/>
                <a:t> (ишемическая болезнь сердца (I20-I25), в том числе от инфаркта миокарда (I21-I22), и от цереброваскулярных болезней (I60-I69)). </a:t>
              </a:r>
            </a:p>
            <a:p>
              <a:pPr marL="0" indent="0">
                <a:buNone/>
              </a:pPr>
              <a:r>
                <a:rPr lang="ru-RU" sz="1800" dirty="0" smtClean="0"/>
                <a:t>                           Только своевременное  «терапевтическое окно» 4-5 часов  и адекватное медицинское вмешательство позволяют сохранить жизнь и избежать тяжелых последствий при сердечно-сосудистых заболеваниях.</a:t>
              </a:r>
              <a:endParaRPr lang="ru-RU" sz="18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3" name="Рисунок 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39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5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906087" y="2801389"/>
            <a:ext cx="10191404" cy="251044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25752" y="3980412"/>
            <a:ext cx="3507738" cy="629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дзаголовок 2"/>
          <p:cNvSpPr txBox="1">
            <a:spLocks/>
          </p:cNvSpPr>
          <p:nvPr/>
        </p:nvSpPr>
        <p:spPr>
          <a:xfrm>
            <a:off x="901014" y="2884516"/>
            <a:ext cx="10029030" cy="234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Основная задача проекта — увеличение </a:t>
            </a:r>
            <a:r>
              <a:rPr lang="ru-RU" dirty="0"/>
              <a:t>доли попадания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"терапевтическое окно" </a:t>
            </a:r>
            <a:endParaRPr lang="ru-RU" dirty="0" smtClean="0"/>
          </a:p>
          <a:p>
            <a:pPr marL="0" indent="0" algn="ctr">
              <a:buNone/>
            </a:pPr>
            <a:r>
              <a:rPr lang="ru-RU" sz="4800" b="1" dirty="0">
                <a:solidFill>
                  <a:srgbClr val="00B050"/>
                </a:solidFill>
              </a:rPr>
              <a:t>х</a:t>
            </a:r>
            <a:r>
              <a:rPr lang="ru-RU" sz="4800" b="1" dirty="0" smtClean="0">
                <a:solidFill>
                  <a:srgbClr val="00B050"/>
                </a:solidFill>
              </a:rPr>
              <a:t> 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9" y="4177142"/>
            <a:ext cx="944495" cy="939339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333081" y="1246112"/>
            <a:ext cx="1055144" cy="35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ЗАДАЧА</a:t>
            </a:r>
            <a:endParaRPr lang="ru-RU" sz="1800" b="1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5" name="Рисунок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41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1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906087" y="2801389"/>
            <a:ext cx="10191404" cy="251044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дзаголовок 2"/>
          <p:cNvSpPr txBox="1">
            <a:spLocks/>
          </p:cNvSpPr>
          <p:nvPr/>
        </p:nvSpPr>
        <p:spPr>
          <a:xfrm>
            <a:off x="1628194" y="3290039"/>
            <a:ext cx="8702853" cy="70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Нажми на кнопку — получи своевременную помощь</a:t>
            </a:r>
            <a:endParaRPr lang="ru-RU" sz="1800" dirty="0" smtClean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33081" y="1246112"/>
            <a:ext cx="1504452" cy="37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РЕШЕНИЕ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295880" y="4383957"/>
            <a:ext cx="8702853" cy="70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Передай врачу Медкарту — повысь свои шансы </a:t>
            </a:r>
            <a:endParaRPr 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76" y="3235283"/>
            <a:ext cx="574781" cy="5747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8" y="4192341"/>
            <a:ext cx="740735" cy="7407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33" y="3752209"/>
            <a:ext cx="871250" cy="866494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8" name="Рисунок 4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44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1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4604" y="1213190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09435" y="2320694"/>
            <a:ext cx="10784213" cy="4311934"/>
            <a:chOff x="747310" y="2763440"/>
            <a:chExt cx="10784213" cy="4311934"/>
          </a:xfrm>
        </p:grpSpPr>
        <p:sp>
          <p:nvSpPr>
            <p:cNvPr id="95" name="TextBox 94"/>
            <p:cNvSpPr txBox="1"/>
            <p:nvPr/>
          </p:nvSpPr>
          <p:spPr>
            <a:xfrm>
              <a:off x="747310" y="3205523"/>
              <a:ext cx="441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LBS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75097" y="3216851"/>
              <a:ext cx="1118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GPS/</a:t>
              </a:r>
              <a:r>
                <a:rPr lang="ru-RU" sz="1200" b="1" dirty="0" smtClean="0">
                  <a:latin typeface="+mj-lt"/>
                </a:rPr>
                <a:t>ГЛОНАСС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659032" y="3207031"/>
              <a:ext cx="507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latin typeface="+mj-lt"/>
                </a:rPr>
                <a:t>WiFi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5461" y="3493529"/>
              <a:ext cx="2459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+mj-lt"/>
                </a:rPr>
                <a:t>ОПРЕДЕЛЕНИЕ МЕСТОПОЛОЖЕНИЯ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81863" y="2763440"/>
              <a:ext cx="2829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+mj-lt"/>
                </a:rPr>
                <a:t>ПРИЛОЖЕНИЕ </a:t>
              </a:r>
            </a:p>
            <a:p>
              <a:pPr algn="ctr"/>
              <a:r>
                <a:rPr lang="ru-RU" sz="1200" b="1" dirty="0" smtClean="0">
                  <a:latin typeface="+mj-lt"/>
                </a:rPr>
                <a:t>ДЛЯ ПК И МОБИЛЬНЫХ ПЛАТФОРМ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50029" y="5865646"/>
              <a:ext cx="1306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+mj-lt"/>
                </a:rPr>
                <a:t>СМАРТ БРАСЛЕТ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92995" y="3377147"/>
              <a:ext cx="2738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+mj-lt"/>
                </a:rPr>
                <a:t>БАЗА ДАННЫХ ЭМК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(</a:t>
              </a:r>
              <a:r>
                <a:rPr lang="ru-RU" sz="1200" b="1" dirty="0" smtClean="0">
                  <a:latin typeface="+mj-lt"/>
                </a:rPr>
                <a:t>ЭЛЕКТРОННЫЕ МЕДИЦИНСКИЕ КАРТЫ</a:t>
              </a:r>
              <a:r>
                <a:rPr lang="en-US" sz="1200" b="1" dirty="0" smtClean="0">
                  <a:latin typeface="+mj-lt"/>
                </a:rPr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673215" y="6798375"/>
              <a:ext cx="1858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CALL</a:t>
              </a:r>
              <a:r>
                <a:rPr lang="ru-RU" sz="1200" b="1" dirty="0" smtClean="0">
                  <a:latin typeface="+mj-lt"/>
                </a:rPr>
                <a:t>-ЦЕНТР</a:t>
              </a:r>
              <a:endParaRPr lang="en-US" sz="1200" b="1" dirty="0" smtClean="0"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04172" y="6798375"/>
              <a:ext cx="1721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+mj-lt"/>
                </a:rPr>
                <a:t>ЭКСТРЕННАЯ ПОМОЩЬ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831681" y="4918042"/>
            <a:ext cx="912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МЕДКАРТА</a:t>
            </a:r>
            <a:endParaRPr lang="en-US" sz="1200" b="1" dirty="0" smtClean="0">
              <a:latin typeface="+mj-lt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78" name="Группа 77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80" name="Прямоугольник 79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1" name="Рисунок 8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77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5" y="5763679"/>
            <a:ext cx="530598" cy="529051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8" y="4687861"/>
            <a:ext cx="1593051" cy="1593051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07" y="1195316"/>
            <a:ext cx="2213571" cy="1838675"/>
          </a:xfrm>
          <a:prstGeom prst="rect">
            <a:avLst/>
          </a:prstGeom>
        </p:spPr>
      </p:pic>
      <p:cxnSp>
        <p:nvCxnSpPr>
          <p:cNvPr id="85" name="Соединительная линия уступом 84"/>
          <p:cNvCxnSpPr/>
          <p:nvPr/>
        </p:nvCxnSpPr>
        <p:spPr>
          <a:xfrm rot="10800000">
            <a:off x="6962091" y="1623834"/>
            <a:ext cx="1959750" cy="1085968"/>
          </a:xfrm>
          <a:prstGeom prst="bentConnector3">
            <a:avLst>
              <a:gd name="adj1" fmla="val 31761"/>
            </a:avLst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>
            <a:off x="3400713" y="2751508"/>
            <a:ext cx="2183388" cy="1087304"/>
          </a:xfrm>
          <a:prstGeom prst="bentConnector3">
            <a:avLst>
              <a:gd name="adj1" fmla="val 14592"/>
            </a:avLst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/>
          <p:nvPr/>
        </p:nvCxnSpPr>
        <p:spPr>
          <a:xfrm rot="10800000" flipV="1">
            <a:off x="2684907" y="4333802"/>
            <a:ext cx="2860049" cy="1429876"/>
          </a:xfrm>
          <a:prstGeom prst="bentConnector3">
            <a:avLst>
              <a:gd name="adj1" fmla="val 63951"/>
            </a:avLst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558613" y="1676128"/>
            <a:ext cx="2842100" cy="1308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Соединительная линия уступом 106"/>
          <p:cNvCxnSpPr/>
          <p:nvPr/>
        </p:nvCxnSpPr>
        <p:spPr>
          <a:xfrm>
            <a:off x="6691745" y="4372585"/>
            <a:ext cx="3022090" cy="1391094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35" y="4265825"/>
            <a:ext cx="1497854" cy="149785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25" y="1006147"/>
            <a:ext cx="2176664" cy="217666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41" y="5763679"/>
            <a:ext cx="526637" cy="517233"/>
          </a:xfrm>
          <a:prstGeom prst="rect">
            <a:avLst/>
          </a:prstGeom>
        </p:spPr>
      </p:pic>
      <p:cxnSp>
        <p:nvCxnSpPr>
          <p:cNvPr id="111" name="Соединительная линия уступом 75"/>
          <p:cNvCxnSpPr/>
          <p:nvPr/>
        </p:nvCxnSpPr>
        <p:spPr>
          <a:xfrm flipH="1" flipV="1">
            <a:off x="6093229" y="2740180"/>
            <a:ext cx="8313" cy="872916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" name="Рисунок 1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38" y="3779178"/>
            <a:ext cx="2859030" cy="1740412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7" y="5256007"/>
            <a:ext cx="539228" cy="456758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37" y="5799115"/>
            <a:ext cx="871250" cy="866494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74" y="1999343"/>
            <a:ext cx="844375" cy="589277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69" y="2985693"/>
            <a:ext cx="420849" cy="420849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01" y="5237061"/>
            <a:ext cx="390694" cy="44024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97" y="1789877"/>
            <a:ext cx="798743" cy="798743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4" y="1799719"/>
            <a:ext cx="608217" cy="798743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3586789" y="1506906"/>
            <a:ext cx="1680062" cy="725379"/>
            <a:chOff x="3628354" y="1681472"/>
            <a:chExt cx="1680062" cy="725379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3628354" y="1681472"/>
              <a:ext cx="1680062" cy="7253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789" y="1765681"/>
              <a:ext cx="418826" cy="513061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387" y="1711436"/>
              <a:ext cx="323471" cy="580657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373" y="1796501"/>
              <a:ext cx="482241" cy="482241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742687" y="2654708"/>
            <a:ext cx="44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LBS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337222" y="2666036"/>
            <a:ext cx="11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GPS/GLONASS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679348" y="2656216"/>
            <a:ext cx="507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WiFi</a:t>
            </a:r>
            <a:endParaRPr lang="en-US" sz="1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2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7" y="2544980"/>
            <a:ext cx="2750228" cy="211333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97559" y="4818701"/>
            <a:ext cx="27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ЭЛЕКТРОННАЯ МЕДИЦИНСКАЯ КАРТА</a:t>
            </a:r>
            <a:endParaRPr lang="en-US" sz="1200" b="1" dirty="0" smtClean="0">
              <a:latin typeface="+mj-lt"/>
            </a:endParaRPr>
          </a:p>
        </p:txBody>
      </p:sp>
      <p:cxnSp>
        <p:nvCxnSpPr>
          <p:cNvPr id="70" name="Соединительная линия уступом 70"/>
          <p:cNvCxnSpPr/>
          <p:nvPr/>
        </p:nvCxnSpPr>
        <p:spPr>
          <a:xfrm>
            <a:off x="3740727" y="3532909"/>
            <a:ext cx="1690952" cy="3345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25" y="2294313"/>
            <a:ext cx="5736942" cy="298842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1" name="Рисунок 3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27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8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38134" y="1215505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ЭКСТРЕННЫЙ ВЫЗОВ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1" y="3166380"/>
            <a:ext cx="1695639" cy="1695639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139617" y="3141284"/>
            <a:ext cx="1720735" cy="1720735"/>
            <a:chOff x="6539936" y="2813818"/>
            <a:chExt cx="1720735" cy="1720735"/>
          </a:xfrm>
        </p:grpSpPr>
        <p:sp>
          <p:nvSpPr>
            <p:cNvPr id="21" name="Овал 20"/>
            <p:cNvSpPr/>
            <p:nvPr/>
          </p:nvSpPr>
          <p:spPr>
            <a:xfrm>
              <a:off x="6539936" y="2813818"/>
              <a:ext cx="1720735" cy="1720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376" y="2925258"/>
              <a:ext cx="1497854" cy="1497854"/>
            </a:xfrm>
            <a:prstGeom prst="rect">
              <a:avLst/>
            </a:prstGeom>
          </p:spPr>
        </p:pic>
      </p:grpSp>
      <p:sp>
        <p:nvSpPr>
          <p:cNvPr id="23" name="Овал 22"/>
          <p:cNvSpPr/>
          <p:nvPr/>
        </p:nvSpPr>
        <p:spPr>
          <a:xfrm>
            <a:off x="9451254" y="3141283"/>
            <a:ext cx="1720735" cy="17207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лево стрелка 23"/>
          <p:cNvSpPr/>
          <p:nvPr/>
        </p:nvSpPr>
        <p:spPr>
          <a:xfrm rot="16200000" flipV="1">
            <a:off x="5294844" y="1320640"/>
            <a:ext cx="1361121" cy="8945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54" y="3424123"/>
            <a:ext cx="1720735" cy="1034950"/>
          </a:xfrm>
          <a:prstGeom prst="rect">
            <a:avLst/>
          </a:prstGeom>
        </p:spPr>
      </p:pic>
      <p:sp>
        <p:nvSpPr>
          <p:cNvPr id="26" name="Выгнутая влево стрелка 25"/>
          <p:cNvSpPr/>
          <p:nvPr/>
        </p:nvSpPr>
        <p:spPr>
          <a:xfrm rot="5400000" flipV="1">
            <a:off x="3259688" y="3881"/>
            <a:ext cx="1274560" cy="45305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5400000" flipV="1">
            <a:off x="7771226" y="22932"/>
            <a:ext cx="1274560" cy="44924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33" name="Прямоугольник 32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30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32" y="1809811"/>
            <a:ext cx="8744989" cy="45891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8135" y="1215505"/>
            <a:ext cx="512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ПРЕДАЧА </a:t>
            </a:r>
            <a:r>
              <a:rPr lang="ru-RU" b="1" dirty="0"/>
              <a:t>ЭЛЕКТРОННОЙ МЕДКАРТЫ ЧЕРЕЗ </a:t>
            </a:r>
            <a:r>
              <a:rPr lang="en-US" b="1" dirty="0"/>
              <a:t>USB</a:t>
            </a:r>
          </a:p>
          <a:p>
            <a:endParaRPr lang="ru-RU" b="1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47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74814"/>
            <a:ext cx="12175374" cy="6708369"/>
            <a:chOff x="0" y="149631"/>
            <a:chExt cx="12175374" cy="670836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3033"/>
              <a:ext cx="12170301" cy="3374967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" y="149631"/>
              <a:ext cx="12170301" cy="3374967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2605797" y="6167316"/>
            <a:ext cx="2738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СПУТНИК</a:t>
            </a:r>
            <a:endParaRPr lang="en-US" sz="1200" b="1" dirty="0" smtClean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8135" y="1215505"/>
            <a:ext cx="188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КОНКУРЕНТЫ</a:t>
            </a:r>
            <a:endParaRPr lang="en-US" b="1" dirty="0"/>
          </a:p>
          <a:p>
            <a:endParaRPr lang="ru-RU" b="1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0" y="0"/>
            <a:ext cx="12192000" cy="1018148"/>
            <a:chOff x="0" y="0"/>
            <a:chExt cx="12192000" cy="101814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0" y="0"/>
              <a:ext cx="12192000" cy="1018148"/>
              <a:chOff x="0" y="0"/>
              <a:chExt cx="12192000" cy="1018148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0" y="0"/>
                <a:ext cx="12192000" cy="1018148"/>
                <a:chOff x="0" y="0"/>
                <a:chExt cx="12192000" cy="1018148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0" y="0"/>
                  <a:ext cx="12192000" cy="1018147"/>
                </a:xfrm>
                <a:prstGeom prst="rect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5" name="Рисунок 8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8670" y="3268"/>
                  <a:ext cx="3863330" cy="1014880"/>
                </a:xfrm>
                <a:prstGeom prst="rect">
                  <a:avLst/>
                </a:prstGeom>
              </p:spPr>
            </p:pic>
          </p:grp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20" y="74814"/>
                <a:ext cx="1366664" cy="831946"/>
              </a:xfrm>
              <a:prstGeom prst="rect">
                <a:avLst/>
              </a:prstGeom>
            </p:spPr>
          </p:pic>
        </p:grpSp>
        <p:sp>
          <p:nvSpPr>
            <p:cNvPr id="81" name="Объект 2"/>
            <p:cNvSpPr txBox="1">
              <a:spLocks/>
            </p:cNvSpPr>
            <p:nvPr/>
          </p:nvSpPr>
          <p:spPr>
            <a:xfrm>
              <a:off x="1329132" y="356265"/>
              <a:ext cx="6982912" cy="408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500" dirty="0" smtClean="0">
                  <a:solidFill>
                    <a:schemeClr val="bg1"/>
                  </a:solidFill>
                </a:rPr>
                <a:t>Программно-аппаратный комплекс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ru-RU" sz="2500" dirty="0" smtClean="0">
                  <a:solidFill>
                    <a:schemeClr val="bg1"/>
                  </a:solidFill>
                </a:rPr>
                <a:t>«СПУТНИК»</a:t>
              </a:r>
              <a:endParaRPr lang="ru-RU" sz="2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1360677"/>
            <a:ext cx="6263802" cy="47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19296</TotalTime>
  <Words>669</Words>
  <Application>Microsoft Office PowerPoint</Application>
  <PresentationFormat>Широкоэкранный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Lou</dc:creator>
  <cp:lastModifiedBy>Lou</cp:lastModifiedBy>
  <cp:revision>127</cp:revision>
  <dcterms:created xsi:type="dcterms:W3CDTF">2017-04-27T13:06:03Z</dcterms:created>
  <dcterms:modified xsi:type="dcterms:W3CDTF">2017-05-25T12:50:37Z</dcterms:modified>
</cp:coreProperties>
</file>